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2"/>
  </p:notesMasterIdLst>
  <p:sldIdLst>
    <p:sldId id="256" r:id="rId2"/>
    <p:sldId id="264" r:id="rId3"/>
    <p:sldId id="257" r:id="rId4"/>
    <p:sldId id="258" r:id="rId5"/>
    <p:sldId id="261" r:id="rId6"/>
    <p:sldId id="262" r:id="rId7"/>
    <p:sldId id="259" r:id="rId8"/>
    <p:sldId id="260" r:id="rId9"/>
    <p:sldId id="263"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2956" autoAdjust="0"/>
  </p:normalViewPr>
  <p:slideViewPr>
    <p:cSldViewPr snapToGrid="0">
      <p:cViewPr>
        <p:scale>
          <a:sx n="36" d="100"/>
          <a:sy n="36" d="100"/>
        </p:scale>
        <p:origin x="1844" y="4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3A7F4D-389F-4E28-BC90-A2E718B932AA}" type="datetimeFigureOut">
              <a:rPr lang="en-US" smtClean="0"/>
              <a:t>4/14/2019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B7F7998-6821-45AB-B19C-9D70281BF6F4}" type="slidenum">
              <a:rPr lang="en-US" smtClean="0"/>
              <a:t>‹#›</a:t>
            </a:fld>
            <a:endParaRPr lang="en-US"/>
          </a:p>
        </p:txBody>
      </p:sp>
    </p:spTree>
    <p:extLst>
      <p:ext uri="{BB962C8B-B14F-4D97-AF65-F5344CB8AC3E}">
        <p14:creationId xmlns:p14="http://schemas.microsoft.com/office/powerpoint/2010/main" val="2284415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B7F7998-6821-45AB-B19C-9D70281BF6F4}" type="slidenum">
              <a:rPr lang="en-US" smtClean="0"/>
              <a:t>7</a:t>
            </a:fld>
            <a:endParaRPr lang="en-US"/>
          </a:p>
        </p:txBody>
      </p:sp>
    </p:spTree>
    <p:extLst>
      <p:ext uri="{BB962C8B-B14F-4D97-AF65-F5344CB8AC3E}">
        <p14:creationId xmlns:p14="http://schemas.microsoft.com/office/powerpoint/2010/main" val="16987449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4/14/2019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96686" y="595084"/>
            <a:ext cx="11379200" cy="5529945"/>
          </a:xfrm>
        </p:spPr>
        <p:txBody>
          <a:bodyPr>
            <a:noAutofit/>
          </a:bodyPr>
          <a:lstStyle/>
          <a:p>
            <a:pPr algn="ctr" rtl="1"/>
            <a:r>
              <a:rPr lang="ar-IQ" sz="6000" b="1" dirty="0" smtClean="0">
                <a:solidFill>
                  <a:schemeClr val="bg2">
                    <a:lumMod val="25000"/>
                  </a:schemeClr>
                </a:solidFill>
                <a:latin typeface="Times New Roman" panose="02020603050405020304" pitchFamily="18" charset="0"/>
                <a:cs typeface="Times New Roman" panose="02020603050405020304" pitchFamily="18" charset="0"/>
              </a:rPr>
              <a:t>محاضرة عن </a:t>
            </a:r>
            <a:br>
              <a:rPr lang="ar-IQ" sz="6000" b="1" dirty="0" smtClean="0">
                <a:solidFill>
                  <a:schemeClr val="bg2">
                    <a:lumMod val="25000"/>
                  </a:schemeClr>
                </a:solidFill>
                <a:latin typeface="Times New Roman" panose="02020603050405020304" pitchFamily="18" charset="0"/>
                <a:cs typeface="Times New Roman" panose="02020603050405020304" pitchFamily="18" charset="0"/>
              </a:rPr>
            </a:br>
            <a:r>
              <a:rPr lang="ar-IQ" sz="6000" b="1" dirty="0" smtClean="0">
                <a:solidFill>
                  <a:srgbClr val="C00000"/>
                </a:solidFill>
                <a:latin typeface="Times New Roman" panose="02020603050405020304" pitchFamily="18" charset="0"/>
                <a:cs typeface="Times New Roman" panose="02020603050405020304" pitchFamily="18" charset="0"/>
              </a:rPr>
              <a:t>" نظام المقررات "</a:t>
            </a:r>
            <a:br>
              <a:rPr lang="ar-IQ" sz="6000" b="1" dirty="0" smtClean="0">
                <a:solidFill>
                  <a:srgbClr val="C00000"/>
                </a:solidFill>
                <a:latin typeface="Times New Roman" panose="02020603050405020304" pitchFamily="18" charset="0"/>
                <a:cs typeface="Times New Roman" panose="02020603050405020304" pitchFamily="18" charset="0"/>
              </a:rPr>
            </a:br>
            <a:r>
              <a:rPr lang="ar-IQ" sz="6000" b="1" dirty="0" smtClean="0">
                <a:solidFill>
                  <a:srgbClr val="C00000"/>
                </a:solidFill>
                <a:latin typeface="Times New Roman" panose="02020603050405020304" pitchFamily="18" charset="0"/>
                <a:cs typeface="Times New Roman" panose="02020603050405020304" pitchFamily="18" charset="0"/>
              </a:rPr>
              <a:t>المحاضر : م. صبا عبد الواحد</a:t>
            </a:r>
            <a:br>
              <a:rPr lang="ar-IQ" sz="6000" b="1" dirty="0" smtClean="0">
                <a:solidFill>
                  <a:srgbClr val="C00000"/>
                </a:solidFill>
                <a:latin typeface="Times New Roman" panose="02020603050405020304" pitchFamily="18" charset="0"/>
                <a:cs typeface="Times New Roman" panose="02020603050405020304" pitchFamily="18" charset="0"/>
              </a:rPr>
            </a:br>
            <a:r>
              <a:rPr lang="ar-IQ" sz="6000" b="1" dirty="0" smtClean="0">
                <a:solidFill>
                  <a:schemeClr val="tx2">
                    <a:lumMod val="75000"/>
                  </a:schemeClr>
                </a:solidFill>
                <a:latin typeface="Times New Roman" panose="02020603050405020304" pitchFamily="18" charset="0"/>
                <a:cs typeface="Times New Roman" panose="02020603050405020304" pitchFamily="18" charset="0"/>
              </a:rPr>
              <a:t>كلية علوم الحاسوب وتكنولوجيا المعلومات </a:t>
            </a:r>
            <a:br>
              <a:rPr lang="ar-IQ" sz="6000" b="1" dirty="0" smtClean="0">
                <a:solidFill>
                  <a:schemeClr val="tx2">
                    <a:lumMod val="75000"/>
                  </a:schemeClr>
                </a:solidFill>
                <a:latin typeface="Times New Roman" panose="02020603050405020304" pitchFamily="18" charset="0"/>
                <a:cs typeface="Times New Roman" panose="02020603050405020304" pitchFamily="18" charset="0"/>
              </a:rPr>
            </a:br>
            <a:r>
              <a:rPr lang="ar-IQ" sz="6000" b="1" dirty="0" smtClean="0">
                <a:solidFill>
                  <a:schemeClr val="tx2">
                    <a:lumMod val="75000"/>
                  </a:schemeClr>
                </a:solidFill>
                <a:latin typeface="Times New Roman" panose="02020603050405020304" pitchFamily="18" charset="0"/>
                <a:cs typeface="Times New Roman" panose="02020603050405020304" pitchFamily="18" charset="0"/>
              </a:rPr>
              <a:t>قسم علوم الحاسوب</a:t>
            </a:r>
            <a:endParaRPr lang="en-US" sz="6000" b="1" dirty="0">
              <a:solidFill>
                <a:schemeClr val="tx2">
                  <a:lumMod val="75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1362701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49762" y="342900"/>
            <a:ext cx="6934200" cy="5882802"/>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3356" y="3116347"/>
            <a:ext cx="4622142" cy="3109355"/>
          </a:xfrm>
          <a:prstGeom prst="roundRect">
            <a:avLst>
              <a:gd name="adj" fmla="val 11111"/>
            </a:avLst>
          </a:prstGeom>
          <a:ln w="190500" cap="rnd">
            <a:solidFill>
              <a:srgbClr val="C8C6BD"/>
            </a:solidFill>
            <a:prstDash val="solid"/>
          </a:ln>
          <a:effectLst>
            <a:outerShdw blurRad="101600" dist="50800" dir="7200000" algn="tl" rotWithShape="0">
              <a:srgbClr val="000000">
                <a:alpha val="45000"/>
              </a:srgbClr>
            </a:outerShdw>
          </a:effectLst>
          <a:scene3d>
            <a:camera prst="perspectiveFront" fov="5400000"/>
            <a:lightRig rig="threePt" dir="t">
              <a:rot lat="0" lon="0" rev="19200000"/>
            </a:lightRig>
          </a:scene3d>
          <a:sp3d extrusionH="25400">
            <a:bevelT w="304800" h="152400" prst="hardEdge"/>
            <a:extrusionClr>
              <a:srgbClr val="FFFFFF"/>
            </a:extrusionClr>
          </a:sp3d>
        </p:spPr>
      </p:pic>
    </p:spTree>
    <p:extLst>
      <p:ext uri="{BB962C8B-B14F-4D97-AF65-F5344CB8AC3E}">
        <p14:creationId xmlns:p14="http://schemas.microsoft.com/office/powerpoint/2010/main" val="39988587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21268" y="624109"/>
            <a:ext cx="9583344" cy="4636259"/>
          </a:xfrm>
        </p:spPr>
        <p:txBody>
          <a:bodyPr>
            <a:normAutofit/>
          </a:bodyPr>
          <a:lstStyle/>
          <a:p>
            <a:pPr algn="r" rtl="1"/>
            <a:r>
              <a:rPr lang="ar-IQ" sz="4800" dirty="0" smtClean="0">
                <a:solidFill>
                  <a:srgbClr val="C00000"/>
                </a:solidFill>
              </a:rPr>
              <a:t>   	</a:t>
            </a:r>
            <a:r>
              <a:rPr lang="ar-IQ" sz="4800" b="1" dirty="0" smtClean="0">
                <a:solidFill>
                  <a:srgbClr val="C00000"/>
                </a:solidFill>
                <a:latin typeface="Times New Roman" panose="02020603050405020304" pitchFamily="18" charset="0"/>
                <a:cs typeface="Times New Roman" panose="02020603050405020304" pitchFamily="18" charset="0"/>
              </a:rPr>
              <a:t>اهداف  </a:t>
            </a:r>
            <a:br>
              <a:rPr lang="ar-IQ" sz="4800" b="1" dirty="0" smtClean="0">
                <a:solidFill>
                  <a:srgbClr val="C00000"/>
                </a:solidFill>
                <a:latin typeface="Times New Roman" panose="02020603050405020304" pitchFamily="18" charset="0"/>
                <a:cs typeface="Times New Roman" panose="02020603050405020304" pitchFamily="18" charset="0"/>
              </a:rPr>
            </a:br>
            <a:r>
              <a:rPr lang="ar-IQ" sz="4800" b="1" dirty="0" smtClean="0">
                <a:solidFill>
                  <a:srgbClr val="C00000"/>
                </a:solidFill>
                <a:latin typeface="Times New Roman" panose="02020603050405020304" pitchFamily="18" charset="0"/>
                <a:cs typeface="Times New Roman" panose="02020603050405020304" pitchFamily="18" charset="0"/>
              </a:rPr>
              <a:t>				</a:t>
            </a:r>
            <a:br>
              <a:rPr lang="ar-IQ" sz="4800" b="1" dirty="0" smtClean="0">
                <a:solidFill>
                  <a:srgbClr val="C00000"/>
                </a:solidFill>
                <a:latin typeface="Times New Roman" panose="02020603050405020304" pitchFamily="18" charset="0"/>
                <a:cs typeface="Times New Roman" panose="02020603050405020304" pitchFamily="18" charset="0"/>
              </a:rPr>
            </a:br>
            <a:r>
              <a:rPr lang="ar-IQ" sz="4800" b="1" dirty="0" smtClean="0">
                <a:solidFill>
                  <a:srgbClr val="C00000"/>
                </a:solidFill>
                <a:latin typeface="Times New Roman" panose="02020603050405020304" pitchFamily="18" charset="0"/>
                <a:cs typeface="Times New Roman" panose="02020603050405020304" pitchFamily="18" charset="0"/>
              </a:rPr>
              <a:t>					و	مواصفات </a:t>
            </a:r>
            <a:br>
              <a:rPr lang="ar-IQ" sz="4800" b="1" dirty="0" smtClean="0">
                <a:solidFill>
                  <a:srgbClr val="C00000"/>
                </a:solidFill>
                <a:latin typeface="Times New Roman" panose="02020603050405020304" pitchFamily="18" charset="0"/>
                <a:cs typeface="Times New Roman" panose="02020603050405020304" pitchFamily="18" charset="0"/>
              </a:rPr>
            </a:br>
            <a:r>
              <a:rPr lang="ar-IQ" sz="4800" b="1" dirty="0" smtClean="0">
                <a:solidFill>
                  <a:srgbClr val="C00000"/>
                </a:solidFill>
                <a:latin typeface="Times New Roman" panose="02020603050405020304" pitchFamily="18" charset="0"/>
                <a:cs typeface="Times New Roman" panose="02020603050405020304" pitchFamily="18" charset="0"/>
              </a:rPr>
              <a:t>						</a:t>
            </a:r>
            <a:br>
              <a:rPr lang="ar-IQ" sz="4800" b="1" dirty="0" smtClean="0">
                <a:solidFill>
                  <a:srgbClr val="C00000"/>
                </a:solidFill>
                <a:latin typeface="Times New Roman" panose="02020603050405020304" pitchFamily="18" charset="0"/>
                <a:cs typeface="Times New Roman" panose="02020603050405020304" pitchFamily="18" charset="0"/>
              </a:rPr>
            </a:br>
            <a:r>
              <a:rPr lang="ar-IQ" sz="4800" b="1" dirty="0">
                <a:solidFill>
                  <a:srgbClr val="C00000"/>
                </a:solidFill>
                <a:latin typeface="Times New Roman" panose="02020603050405020304" pitchFamily="18" charset="0"/>
                <a:cs typeface="Times New Roman" panose="02020603050405020304" pitchFamily="18" charset="0"/>
              </a:rPr>
              <a:t>	</a:t>
            </a:r>
            <a:r>
              <a:rPr lang="ar-IQ" sz="4800" b="1" dirty="0" smtClean="0">
                <a:solidFill>
                  <a:srgbClr val="C00000"/>
                </a:solidFill>
                <a:latin typeface="Times New Roman" panose="02020603050405020304" pitchFamily="18" charset="0"/>
                <a:cs typeface="Times New Roman" panose="02020603050405020304" pitchFamily="18" charset="0"/>
              </a:rPr>
              <a:t>						و	مميزات </a:t>
            </a:r>
            <a:r>
              <a:rPr lang="ar-IQ" sz="4800" b="1" dirty="0">
                <a:solidFill>
                  <a:srgbClr val="C00000"/>
                </a:solidFill>
                <a:latin typeface="Times New Roman" panose="02020603050405020304" pitchFamily="18" charset="0"/>
                <a:cs typeface="Times New Roman" panose="02020603050405020304" pitchFamily="18" charset="0"/>
              </a:rPr>
              <a:t>نظام المقررات</a:t>
            </a:r>
            <a:endParaRPr lang="en-US" sz="4800" b="1" dirty="0">
              <a:solidFill>
                <a:srgbClr val="C0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921809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1505" y="123367"/>
            <a:ext cx="8911687" cy="812804"/>
          </a:xfrm>
        </p:spPr>
        <p:txBody>
          <a:bodyPr>
            <a:normAutofit fontScale="90000"/>
          </a:bodyPr>
          <a:lstStyle/>
          <a:p>
            <a:pPr algn="ctr"/>
            <a:r>
              <a:rPr lang="ar-IQ" b="1" u="sng" dirty="0">
                <a:solidFill>
                  <a:srgbClr val="C00000"/>
                </a:solidFill>
              </a:rPr>
              <a:t>اهداف النظام </a:t>
            </a:r>
            <a:r>
              <a:rPr lang="ar-IQ" b="1" dirty="0">
                <a:solidFill>
                  <a:srgbClr val="C00000"/>
                </a:solidFill>
              </a:rPr>
              <a:t/>
            </a:r>
            <a:br>
              <a:rPr lang="ar-IQ" b="1" dirty="0">
                <a:solidFill>
                  <a:srgbClr val="C00000"/>
                </a:solidFill>
              </a:rPr>
            </a:br>
            <a:endParaRPr lang="en-US" b="1" dirty="0">
              <a:solidFill>
                <a:srgbClr val="C00000"/>
              </a:solidFill>
            </a:endParaRPr>
          </a:p>
        </p:txBody>
      </p:sp>
      <p:sp>
        <p:nvSpPr>
          <p:cNvPr id="3" name="Content Placeholder 2"/>
          <p:cNvSpPr>
            <a:spLocks noGrp="1"/>
          </p:cNvSpPr>
          <p:nvPr>
            <p:ph idx="1"/>
          </p:nvPr>
        </p:nvSpPr>
        <p:spPr>
          <a:xfrm>
            <a:off x="476852" y="936171"/>
            <a:ext cx="11438606" cy="5856921"/>
          </a:xfrm>
        </p:spPr>
        <p:txBody>
          <a:bodyPr>
            <a:noAutofit/>
          </a:bodyPr>
          <a:lstStyle/>
          <a:p>
            <a:pPr algn="just" rtl="1"/>
            <a:r>
              <a:rPr lang="ar-SA" sz="2800" dirty="0" smtClean="0">
                <a:latin typeface="Times New Roman" panose="02020603050405020304" pitchFamily="18" charset="0"/>
                <a:cs typeface="Times New Roman" panose="02020603050405020304" pitchFamily="18" charset="0"/>
              </a:rPr>
              <a:t>يقتضي </a:t>
            </a:r>
            <a:r>
              <a:rPr lang="ar-SA" sz="2800" dirty="0">
                <a:latin typeface="Times New Roman" panose="02020603050405020304" pitchFamily="18" charset="0"/>
                <a:cs typeface="Times New Roman" panose="02020603050405020304" pitchFamily="18" charset="0"/>
              </a:rPr>
              <a:t>التطور الحاصل في أنظمة التعليم المعتمدة عالمياً، مراجعة النظام التعليمي في العراق واختيار النماذج والأنظمة والمسارات التعليمية التي تواكب التطوّر في جامعات العالم باتجاه استثمار الإمكانات والقدرات المتاحة، ما يؤدي إلى تحقيق المرونة في المتطلبات الدراسية و يعزّز دور الجامعة في خدمة المجتمع</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just" rtl="1">
              <a:buNone/>
            </a:pPr>
            <a:endParaRPr lang="ar-IQ" sz="2800" dirty="0" smtClean="0">
              <a:latin typeface="Times New Roman" panose="02020603050405020304" pitchFamily="18" charset="0"/>
              <a:cs typeface="Times New Roman" panose="02020603050405020304" pitchFamily="18" charset="0"/>
            </a:endParaRPr>
          </a:p>
          <a:p>
            <a:pPr algn="just" rtl="1"/>
            <a:r>
              <a:rPr lang="ar-SA" sz="2800" dirty="0" smtClean="0">
                <a:latin typeface="Times New Roman" panose="02020603050405020304" pitchFamily="18" charset="0"/>
                <a:cs typeface="Times New Roman" panose="02020603050405020304" pitchFamily="18" charset="0"/>
              </a:rPr>
              <a:t>يُعد </a:t>
            </a:r>
            <a:r>
              <a:rPr lang="ar-SA" sz="2800" dirty="0">
                <a:latin typeface="Times New Roman" panose="02020603050405020304" pitchFamily="18" charset="0"/>
                <a:cs typeface="Times New Roman" panose="02020603050405020304" pitchFamily="18" charset="0"/>
              </a:rPr>
              <a:t>نظام المقررات انموذجاَ تعتمده العديد من جامعات العالم المتقدمة، وهو في ذات الوقت يقدم حلولاً </a:t>
            </a:r>
            <a:r>
              <a:rPr lang="ar-SA" sz="2800" dirty="0" smtClean="0">
                <a:latin typeface="Times New Roman" panose="02020603050405020304" pitchFamily="18" charset="0"/>
                <a:cs typeface="Times New Roman" panose="02020603050405020304" pitchFamily="18" charset="0"/>
              </a:rPr>
              <a:t>ناج</a:t>
            </a:r>
            <a:r>
              <a:rPr lang="ar-IQ" sz="2800" dirty="0">
                <a:latin typeface="Times New Roman" panose="02020603050405020304" pitchFamily="18" charset="0"/>
                <a:cs typeface="Times New Roman" panose="02020603050405020304" pitchFamily="18" charset="0"/>
              </a:rPr>
              <a:t>ح</a:t>
            </a:r>
            <a:r>
              <a:rPr lang="ar-SA" sz="2800" dirty="0" smtClean="0">
                <a:latin typeface="Times New Roman" panose="02020603050405020304" pitchFamily="18" charset="0"/>
                <a:cs typeface="Times New Roman" panose="02020603050405020304" pitchFamily="18" charset="0"/>
              </a:rPr>
              <a:t>ة </a:t>
            </a:r>
            <a:r>
              <a:rPr lang="ar-SA" sz="2800" dirty="0">
                <a:latin typeface="Times New Roman" panose="02020603050405020304" pitchFamily="18" charset="0"/>
                <a:cs typeface="Times New Roman" panose="02020603050405020304" pitchFamily="18" charset="0"/>
              </a:rPr>
              <a:t>للعديد من المشاكل التي ترافق تطبيق الأنظمة الاخرى وبشكل خاص النظام السنوي للدراسة</a:t>
            </a: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أبرزها ما يتعلق بإلزامية المواد </a:t>
            </a:r>
            <a:r>
              <a:rPr lang="ar-SA" sz="2800" dirty="0" smtClean="0">
                <a:latin typeface="Times New Roman" panose="02020603050405020304" pitchFamily="18" charset="0"/>
                <a:cs typeface="Times New Roman" panose="02020603050405020304" pitchFamily="18" charset="0"/>
              </a:rPr>
              <a:t>الدراسية، </a:t>
            </a:r>
            <a:r>
              <a:rPr lang="ar-SA" sz="2800" dirty="0">
                <a:latin typeface="Times New Roman" panose="02020603050405020304" pitchFamily="18" charset="0"/>
                <a:cs typeface="Times New Roman" panose="02020603050405020304" pitchFamily="18" charset="0"/>
              </a:rPr>
              <a:t>فضلاً عن التضحية بمستقبل الكثير من الدارسين نتيجة المحددات التي يفرضها النظام السنوي، ما يتسبب في خسائر غير مباشرة تتمثل في الجانب الاقتصادي للعائلة العراقية وعلى مستوى الاقتصاد الوطني نتيجة تزايد أعداد الراسبين وما نجم عن ذلك – على مستوى الدراسة في العراق – من بروز مصطلحات ومطالبات ما يسمى بــ ( ترقين القيد )  و( عودة الطلبة المرقنة قيودهم ) و ( نظام التحميل) .</a:t>
            </a:r>
            <a:endParaRPr lang="en-US" sz="2800" dirty="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v"/>
            </a:pPr>
            <a:endParaRPr lang="ar-IQ" sz="2800" dirty="0" smtClean="0"/>
          </a:p>
          <a:p>
            <a:pPr marL="0" indent="0" algn="r" rtl="1">
              <a:buNone/>
            </a:pPr>
            <a:endParaRPr lang="ar-IQ" sz="2800" dirty="0" smtClean="0"/>
          </a:p>
          <a:p>
            <a:pPr algn="r" rtl="1">
              <a:buFont typeface="Wingdings" panose="05000000000000000000" pitchFamily="2" charset="2"/>
              <a:buChar char="v"/>
            </a:pPr>
            <a:endParaRPr lang="ar-IQ" sz="2800" dirty="0"/>
          </a:p>
          <a:p>
            <a:pPr algn="r" rtl="1">
              <a:buFont typeface="Wingdings" panose="05000000000000000000" pitchFamily="2" charset="2"/>
              <a:buChar char="v"/>
            </a:pPr>
            <a:endParaRPr lang="ar-IQ" sz="2800" dirty="0" smtClean="0"/>
          </a:p>
          <a:p>
            <a:pPr algn="r" rtl="1">
              <a:buFont typeface="Wingdings" panose="05000000000000000000" pitchFamily="2" charset="2"/>
              <a:buChar char="v"/>
            </a:pPr>
            <a:endParaRPr lang="en-US" sz="2800" dirty="0"/>
          </a:p>
        </p:txBody>
      </p:sp>
    </p:spTree>
    <p:extLst>
      <p:ext uri="{BB962C8B-B14F-4D97-AF65-F5344CB8AC3E}">
        <p14:creationId xmlns:p14="http://schemas.microsoft.com/office/powerpoint/2010/main" val="248783843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grpId="0" nodeType="clickEffect">
                                  <p:stCondLst>
                                    <p:cond delay="0"/>
                                  </p:stCondLst>
                                  <p:childTnLst>
                                    <p:animScale>
                                      <p:cBhvr>
                                        <p:cTn id="6" dur="2000" fill="hold"/>
                                        <p:tgtEl>
                                          <p:spTgt spid="2"/>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9008" y="267850"/>
            <a:ext cx="8911687" cy="931558"/>
          </a:xfrm>
        </p:spPr>
        <p:txBody>
          <a:bodyPr/>
          <a:lstStyle/>
          <a:p>
            <a:pPr algn="ctr" rtl="1"/>
            <a:r>
              <a:rPr lang="ar-IQ" b="1" u="sng" dirty="0" smtClean="0">
                <a:solidFill>
                  <a:srgbClr val="C00000"/>
                </a:solidFill>
              </a:rPr>
              <a:t>مميزات نظام المقررات</a:t>
            </a:r>
            <a:endParaRPr lang="en-US" b="1" u="sng" dirty="0">
              <a:solidFill>
                <a:srgbClr val="C00000"/>
              </a:solidFill>
            </a:endParaRPr>
          </a:p>
        </p:txBody>
      </p:sp>
      <p:sp>
        <p:nvSpPr>
          <p:cNvPr id="3" name="Content Placeholder 2"/>
          <p:cNvSpPr>
            <a:spLocks noGrp="1"/>
          </p:cNvSpPr>
          <p:nvPr>
            <p:ph idx="1"/>
          </p:nvPr>
        </p:nvSpPr>
        <p:spPr>
          <a:xfrm>
            <a:off x="344385" y="965771"/>
            <a:ext cx="11340934" cy="5671335"/>
          </a:xfrm>
        </p:spPr>
        <p:txBody>
          <a:bodyPr>
            <a:noAutofit/>
          </a:bodyPr>
          <a:lstStyle/>
          <a:p>
            <a:pPr marL="0" indent="0" algn="just" rtl="1">
              <a:buNone/>
            </a:pPr>
            <a:r>
              <a:rPr lang="ar-IQ" sz="2800" dirty="0" smtClean="0">
                <a:latin typeface="Times New Roman" panose="02020603050405020304" pitchFamily="18" charset="0"/>
                <a:cs typeface="Times New Roman" panose="02020603050405020304" pitchFamily="18" charset="0"/>
              </a:rPr>
              <a:t>   </a:t>
            </a:r>
            <a:r>
              <a:rPr lang="ar-SA" sz="2800" b="1" u="sng" dirty="0" smtClean="0">
                <a:latin typeface="Times New Roman" panose="02020603050405020304" pitchFamily="18" charset="0"/>
                <a:cs typeface="Times New Roman" panose="02020603050405020304" pitchFamily="18" charset="0"/>
              </a:rPr>
              <a:t>يتميز </a:t>
            </a:r>
            <a:r>
              <a:rPr lang="ar-SA" sz="2800" b="1" u="sng" dirty="0">
                <a:latin typeface="Times New Roman" panose="02020603050405020304" pitchFamily="18" charset="0"/>
                <a:cs typeface="Times New Roman" panose="02020603050405020304" pitchFamily="18" charset="0"/>
              </a:rPr>
              <a:t>نظام المقررات الدراسية </a:t>
            </a:r>
            <a:r>
              <a:rPr lang="ar-SA" sz="2800" b="1" u="sng" dirty="0" smtClean="0">
                <a:latin typeface="Times New Roman" panose="02020603050405020304" pitchFamily="18" charset="0"/>
                <a:cs typeface="Times New Roman" panose="02020603050405020304" pitchFamily="18" charset="0"/>
              </a:rPr>
              <a:t>ب</a:t>
            </a:r>
            <a:r>
              <a:rPr lang="ar-IQ" sz="2800" b="1" u="sng" dirty="0" smtClean="0">
                <a:latin typeface="Times New Roman" panose="02020603050405020304" pitchFamily="18" charset="0"/>
                <a:cs typeface="Times New Roman" panose="02020603050405020304" pitchFamily="18" charset="0"/>
              </a:rPr>
              <a:t>موا</a:t>
            </a:r>
            <a:r>
              <a:rPr lang="ar-SA" sz="2800" b="1" u="sng" dirty="0" smtClean="0">
                <a:latin typeface="Times New Roman" panose="02020603050405020304" pitchFamily="18" charset="0"/>
                <a:cs typeface="Times New Roman" panose="02020603050405020304" pitchFamily="18" charset="0"/>
              </a:rPr>
              <a:t>صفات عالمية</a:t>
            </a:r>
            <a:r>
              <a:rPr lang="ar-IQ" sz="2800" b="1" u="sng" dirty="0" smtClean="0">
                <a:latin typeface="Times New Roman" panose="02020603050405020304" pitchFamily="18" charset="0"/>
                <a:cs typeface="Times New Roman" panose="02020603050405020304" pitchFamily="18" charset="0"/>
              </a:rPr>
              <a:t>  منها :</a:t>
            </a:r>
          </a:p>
          <a:p>
            <a:pPr algn="just"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نظام </a:t>
            </a:r>
            <a:r>
              <a:rPr lang="ar-SA" sz="2800" dirty="0">
                <a:latin typeface="Times New Roman" panose="02020603050405020304" pitchFamily="18" charset="0"/>
                <a:cs typeface="Times New Roman" panose="02020603050405020304" pitchFamily="18" charset="0"/>
              </a:rPr>
              <a:t>تعليمي بمواصفات عالمية، حيث تعتمده غالبية الجامعات المتقدمة في العالم على نطاق واسع .</a:t>
            </a:r>
            <a:endParaRPr lang="en-US"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يؤدي </a:t>
            </a:r>
            <a:r>
              <a:rPr lang="ar-SA" sz="2800" dirty="0">
                <a:latin typeface="Times New Roman" panose="02020603050405020304" pitchFamily="18" charset="0"/>
                <a:cs typeface="Times New Roman" panose="02020603050405020304" pitchFamily="18" charset="0"/>
              </a:rPr>
              <a:t>إلى تطوير المنظومة التعليمية وضمان كفاءة أدائها باتجاهات تعزز العلاقة بين مخرجات المؤسسات التعليمية ومتطلبات البيئة </a:t>
            </a:r>
            <a:r>
              <a:rPr lang="ar-SA" sz="2800" dirty="0" smtClean="0">
                <a:latin typeface="Times New Roman" panose="02020603050405020304" pitchFamily="18" charset="0"/>
                <a:cs typeface="Times New Roman" panose="02020603050405020304" pitchFamily="18" charset="0"/>
              </a:rPr>
              <a:t>والمجتمع.</a:t>
            </a:r>
            <a:endParaRPr lang="ar-IQ"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ar-SA" sz="2800" dirty="0" smtClean="0">
                <a:latin typeface="Times New Roman" panose="02020603050405020304" pitchFamily="18" charset="0"/>
                <a:cs typeface="Times New Roman" panose="02020603050405020304" pitchFamily="18" charset="0"/>
              </a:rPr>
              <a:t>.يسهم </a:t>
            </a:r>
            <a:r>
              <a:rPr lang="ar-SA" sz="2800" dirty="0">
                <a:latin typeface="Times New Roman" panose="02020603050405020304" pitchFamily="18" charset="0"/>
                <a:cs typeface="Times New Roman" panose="02020603050405020304" pitchFamily="18" charset="0"/>
              </a:rPr>
              <a:t>في بناء مجتمع المعرفة المستند إلى تنمية المهارات الفكرية والتطبيقية التي تستهدف حل المشاكل من خلال المشاركة والتعلّم الذاتي والمرونة في مواجهة التحديات </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Ø"/>
            </a:pPr>
            <a:r>
              <a:rPr lang="ar-IQ" sz="2800" dirty="0" smtClean="0">
                <a:latin typeface="Times New Roman" panose="02020603050405020304" pitchFamily="18" charset="0"/>
                <a:cs typeface="Times New Roman" panose="02020603050405020304" pitchFamily="18" charset="0"/>
              </a:rPr>
              <a:t>ي</a:t>
            </a:r>
            <a:r>
              <a:rPr lang="ar-SA" sz="2800" dirty="0" smtClean="0">
                <a:latin typeface="Times New Roman" panose="02020603050405020304" pitchFamily="18" charset="0"/>
                <a:cs typeface="Times New Roman" panose="02020603050405020304" pitchFamily="18" charset="0"/>
              </a:rPr>
              <a:t>هتم </a:t>
            </a:r>
            <a:r>
              <a:rPr lang="ar-SA" sz="2800" dirty="0">
                <a:latin typeface="Times New Roman" panose="02020603050405020304" pitchFamily="18" charset="0"/>
                <a:cs typeface="Times New Roman" panose="02020603050405020304" pitchFamily="18" charset="0"/>
              </a:rPr>
              <a:t>بتنمية قدرات الموارد البشرية في المؤسسات التعليمية، وعلى حد سواء ما يخص القيادات الجامعية والتدريسيين والموظفين والطلبة، من خلال تحفيز التركيز على المستقبل والبناء التراكمي للمعرفة باعتماد الخيارات المتعددة على مستوى الجامعة والكلية والقسم العلمي والتخصص الدراسي.</a:t>
            </a:r>
            <a:endParaRPr lang="en-US" sz="2800" dirty="0">
              <a:latin typeface="Times New Roman" panose="02020603050405020304" pitchFamily="18" charset="0"/>
              <a:cs typeface="Times New Roman" panose="02020603050405020304" pitchFamily="18" charset="0"/>
            </a:endParaRPr>
          </a:p>
          <a:p>
            <a:pPr algn="just" rt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520965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4426" y="151499"/>
            <a:ext cx="8911687" cy="773175"/>
          </a:xfrm>
        </p:spPr>
        <p:txBody>
          <a:bodyPr/>
          <a:lstStyle/>
          <a:p>
            <a:pPr algn="ctr" rtl="1"/>
            <a:r>
              <a:rPr lang="ar-IQ" b="1" dirty="0">
                <a:solidFill>
                  <a:srgbClr val="C00000"/>
                </a:solidFill>
                <a:latin typeface="Times New Roman" panose="02020603050405020304" pitchFamily="18" charset="0"/>
                <a:cs typeface="Times New Roman" panose="02020603050405020304" pitchFamily="18" charset="0"/>
              </a:rPr>
              <a:t>مواصفات نظام المقررات</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72611" y="924674"/>
            <a:ext cx="11496782" cy="5856270"/>
          </a:xfrm>
        </p:spPr>
        <p:txBody>
          <a:bodyPr>
            <a:noAutofit/>
          </a:bodyPr>
          <a:lstStyle/>
          <a:p>
            <a:pPr marL="0" indent="0" algn="r" rtl="1">
              <a:buNone/>
            </a:pPr>
            <a:r>
              <a:rPr lang="ar-IQ" sz="2800" dirty="0" smtClean="0">
                <a:latin typeface="Times New Roman" panose="02020603050405020304" pitchFamily="18" charset="0"/>
                <a:cs typeface="Times New Roman" panose="02020603050405020304" pitchFamily="18" charset="0"/>
              </a:rPr>
              <a:t>     </a:t>
            </a:r>
            <a:r>
              <a:rPr lang="ar-SA" sz="2800" b="1" u="sng" dirty="0">
                <a:latin typeface="Times New Roman" panose="02020603050405020304" pitchFamily="18" charset="0"/>
                <a:cs typeface="Times New Roman" panose="02020603050405020304" pitchFamily="18" charset="0"/>
              </a:rPr>
              <a:t>ويتضمن نظام المقررات مجموعة من المواصفات التي يمكن تلخيصها في النقاط الآتية :</a:t>
            </a:r>
            <a:endParaRPr lang="ar-IQ" sz="2800" b="1" u="sng" dirty="0" smtClean="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ü"/>
            </a:pPr>
            <a:r>
              <a:rPr lang="ar-SA" sz="2800" dirty="0" smtClean="0">
                <a:latin typeface="Times New Roman" panose="02020603050405020304" pitchFamily="18" charset="0"/>
                <a:cs typeface="Times New Roman" panose="02020603050405020304" pitchFamily="18" charset="0"/>
              </a:rPr>
              <a:t>تستند </a:t>
            </a:r>
            <a:r>
              <a:rPr lang="ar-SA" sz="2800" dirty="0">
                <a:latin typeface="Times New Roman" panose="02020603050405020304" pitchFamily="18" charset="0"/>
                <a:cs typeface="Times New Roman" panose="02020603050405020304" pitchFamily="18" charset="0"/>
              </a:rPr>
              <a:t>الدراسة في نظام المقررات على فصلين دراسيين مضافاً إليها ( الفصل الصيفي )حيث تكون جميع الفصول الدراسية متكافئة من حيث الساعات الدراسية الفعلية للمقرر ويُعد كل فصلين صيفيين معادلة لفصل دراسي،إذ يتضمن الفصل الدراسي ( 15 ) خمسة عشر اسبوعاً ولا تدخل ضمنها فترة الامتحانات ،بينما يتضمن الفصل الصيفي ( 8 ) ثمانيةأسابيع بدون فترة الامتحانات</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r" rtl="1">
              <a:buNone/>
            </a:pPr>
            <a:endParaRPr lang="ar-IQ" sz="2800" dirty="0" smtClean="0">
              <a:latin typeface="Times New Roman" panose="02020603050405020304" pitchFamily="18" charset="0"/>
              <a:cs typeface="Times New Roman" panose="02020603050405020304" pitchFamily="18" charset="0"/>
            </a:endParaRPr>
          </a:p>
          <a:p>
            <a:pPr algn="r" rtl="1">
              <a:buFont typeface="Wingdings" panose="05000000000000000000" pitchFamily="2" charset="2"/>
              <a:buChar char="ü"/>
            </a:pPr>
            <a:r>
              <a:rPr lang="ar-SA" sz="2800" dirty="0">
                <a:latin typeface="Times New Roman" panose="02020603050405020304" pitchFamily="18" charset="0"/>
                <a:cs typeface="Times New Roman" panose="02020603050405020304" pitchFamily="18" charset="0"/>
              </a:rPr>
              <a:t>يتضمن نظام المقررات ( مقررات إلزامية اجباريه ) </a:t>
            </a:r>
            <a:r>
              <a:rPr lang="ar-SA" sz="2800" dirty="0" smtClean="0">
                <a:latin typeface="Times New Roman" panose="02020603050405020304" pitchFamily="18" charset="0"/>
                <a:cs typeface="Times New Roman" panose="02020603050405020304" pitchFamily="18" charset="0"/>
              </a:rPr>
              <a:t>بصورة </a:t>
            </a:r>
            <a:r>
              <a:rPr lang="ar-SA" sz="2800" dirty="0">
                <a:latin typeface="Times New Roman" panose="02020603050405020304" pitchFamily="18" charset="0"/>
                <a:cs typeface="Times New Roman" panose="02020603050405020304" pitchFamily="18" charset="0"/>
              </a:rPr>
              <a:t>مخططة من قبل القسم العلمي و ( مقررات اختيارية طوعية ) لتوسيع قاعدة المعرفة لديه .. وتختلف طبيعة هذه المقررات وفقاً لمستوياتها، فهناك متطلبات الجامعة – على مستوى الجامعة-، ومتطلبات الكلية ومتطلبات على مستوى التخصص( متطلبات التخصص )، حيث تهدف كل منها إلى توسيع وتعميق قاعدة المعرفة الدراسية وفقاً لما يأتي</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74494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eelOff"/>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60718" y="254240"/>
            <a:ext cx="8911687" cy="773175"/>
          </a:xfrm>
        </p:spPr>
        <p:txBody>
          <a:bodyPr/>
          <a:lstStyle/>
          <a:p>
            <a:pPr algn="ctr" rtl="1"/>
            <a:r>
              <a:rPr lang="ar-IQ" b="1" dirty="0">
                <a:solidFill>
                  <a:srgbClr val="C00000"/>
                </a:solidFill>
                <a:latin typeface="Times New Roman" panose="02020603050405020304" pitchFamily="18" charset="0"/>
                <a:cs typeface="Times New Roman" panose="02020603050405020304" pitchFamily="18" charset="0"/>
              </a:rPr>
              <a:t>مواصفات نظام المقررات</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6175" y="1027415"/>
            <a:ext cx="10949808" cy="4962417"/>
          </a:xfrm>
        </p:spPr>
        <p:txBody>
          <a:bodyPr>
            <a:noAutofit/>
          </a:bodyPr>
          <a:lstStyle/>
          <a:p>
            <a:pPr lvl="1" algn="r" rtl="1">
              <a:buFont typeface="Wingdings" panose="05000000000000000000" pitchFamily="2" charset="2"/>
              <a:buChar char="Ø"/>
            </a:pPr>
            <a:r>
              <a:rPr lang="ar-IQ" sz="2800" dirty="0">
                <a:latin typeface="Times New Roman" panose="02020603050405020304" pitchFamily="18" charset="0"/>
                <a:cs typeface="Times New Roman" panose="02020603050405020304" pitchFamily="18" charset="0"/>
              </a:rPr>
              <a:t> </a:t>
            </a:r>
            <a:r>
              <a:rPr lang="ar-SA" sz="2800" b="1" u="sng" dirty="0">
                <a:solidFill>
                  <a:srgbClr val="C00000"/>
                </a:solidFill>
                <a:latin typeface="Times New Roman" panose="02020603050405020304" pitchFamily="18" charset="0"/>
                <a:cs typeface="Times New Roman" panose="02020603050405020304" pitchFamily="18" charset="0"/>
              </a:rPr>
              <a:t>متطلبات الجامعة:</a:t>
            </a:r>
            <a:r>
              <a:rPr lang="ar-SA" sz="2800" dirty="0">
                <a:latin typeface="Times New Roman" panose="02020603050405020304" pitchFamily="18" charset="0"/>
                <a:cs typeface="Times New Roman" panose="02020603050405020304" pitchFamily="18" charset="0"/>
              </a:rPr>
              <a:t>  وهي مقررات إجبارية واختيارية، تهدف إلى زيادة معرفة الطالب في مجالات المعرفة العلمية والاجتماعية والمهنية مثل الحاسوب وحقوق الانسان بحيث لا تتجاوز عدد وحداتها ( 2 ) ساعة لكل مادة في أي فصل دراسي.</a:t>
            </a:r>
            <a:endParaRPr lang="ar-IQ" sz="2800" b="1" u="sng" dirty="0" smtClean="0">
              <a:solidFill>
                <a:srgbClr val="C00000"/>
              </a:solidFill>
              <a:latin typeface="Times New Roman" panose="02020603050405020304" pitchFamily="18" charset="0"/>
              <a:cs typeface="Times New Roman" panose="02020603050405020304" pitchFamily="18" charset="0"/>
            </a:endParaRPr>
          </a:p>
          <a:p>
            <a:pPr lvl="1" algn="r" rtl="1">
              <a:buFont typeface="Wingdings" panose="05000000000000000000" pitchFamily="2" charset="2"/>
              <a:buChar char="Ø"/>
            </a:pPr>
            <a:r>
              <a:rPr lang="ar-SA" sz="2800" b="1" u="sng" dirty="0" smtClean="0">
                <a:solidFill>
                  <a:srgbClr val="C00000"/>
                </a:solidFill>
                <a:latin typeface="Times New Roman" panose="02020603050405020304" pitchFamily="18" charset="0"/>
                <a:cs typeface="Times New Roman" panose="02020603050405020304" pitchFamily="18" charset="0"/>
              </a:rPr>
              <a:t>متطلبات </a:t>
            </a:r>
            <a:r>
              <a:rPr lang="ar-SA" sz="2800" b="1" u="sng" dirty="0">
                <a:solidFill>
                  <a:srgbClr val="C00000"/>
                </a:solidFill>
                <a:latin typeface="Times New Roman" panose="02020603050405020304" pitchFamily="18" charset="0"/>
                <a:cs typeface="Times New Roman" panose="02020603050405020304" pitchFamily="18" charset="0"/>
              </a:rPr>
              <a:t>الكلية:  </a:t>
            </a:r>
            <a:r>
              <a:rPr lang="ar-SA" sz="2800" dirty="0">
                <a:latin typeface="Times New Roman" panose="02020603050405020304" pitchFamily="18" charset="0"/>
                <a:cs typeface="Times New Roman" panose="02020603050405020304" pitchFamily="18" charset="0"/>
              </a:rPr>
              <a:t>  مقررات بعضها اجبارية وأُخرى اختيارية، تهدف إلى تزويد الطالب بقاعدة علمية مشتركة تساعده في دراسته التخصصية .. وهي تمثل نسيجاً لوحدة التخصص في الكليات ذات الاختصاص المعتمدة على بعضها مثل الرياضيات واللغة الانكليزية، والتي تعد ضرورية للتخصص لكنها لا تمثل أسبقية للمواد التخصصية.</a:t>
            </a:r>
            <a:endParaRPr lang="en-US" sz="2800" dirty="0">
              <a:latin typeface="Times New Roman" panose="02020603050405020304" pitchFamily="18" charset="0"/>
              <a:cs typeface="Times New Roman" panose="02020603050405020304" pitchFamily="18" charset="0"/>
            </a:endParaRPr>
          </a:p>
          <a:p>
            <a:pPr lvl="1" algn="just" rtl="1">
              <a:buFont typeface="Wingdings" panose="05000000000000000000" pitchFamily="2" charset="2"/>
              <a:buChar char="Ø"/>
            </a:pPr>
            <a:r>
              <a:rPr lang="ar-SA" sz="2800" b="1" u="sng" dirty="0" smtClean="0">
                <a:solidFill>
                  <a:srgbClr val="C00000"/>
                </a:solidFill>
                <a:latin typeface="Times New Roman" panose="02020603050405020304" pitchFamily="18" charset="0"/>
                <a:cs typeface="Times New Roman" panose="02020603050405020304" pitchFamily="18" charset="0"/>
              </a:rPr>
              <a:t>متطلبات </a:t>
            </a:r>
            <a:r>
              <a:rPr lang="ar-SA" sz="2800" b="1" u="sng" dirty="0">
                <a:solidFill>
                  <a:srgbClr val="C00000"/>
                </a:solidFill>
                <a:latin typeface="Times New Roman" panose="02020603050405020304" pitchFamily="18" charset="0"/>
                <a:cs typeface="Times New Roman" panose="02020603050405020304" pitchFamily="18" charset="0"/>
              </a:rPr>
              <a:t>التخصص: </a:t>
            </a:r>
            <a:r>
              <a:rPr lang="ar-SA" sz="2800" dirty="0">
                <a:latin typeface="Times New Roman" panose="02020603050405020304" pitchFamily="18" charset="0"/>
                <a:cs typeface="Times New Roman" panose="02020603050405020304" pitchFamily="18" charset="0"/>
              </a:rPr>
              <a:t>وهيتهدف إلى تعميق معرفة الطالب واكتسابه المهارات في مجال تخصصه، ولابد للطالب من اجتيازها على وفق أسبقية محددة مثل مقرر الاقتصاد القياسي في تخصص قسم الاقتصاد ومقرر إدارة الموارد البشرية في تخصص قسم إدارة الاعمال / كلية الادارة والاقتصاد .</a:t>
            </a:r>
            <a:r>
              <a:rPr lang="ar-IQ" sz="2800" dirty="0">
                <a:latin typeface="Times New Roman" panose="02020603050405020304" pitchFamily="18" charset="0"/>
                <a:cs typeface="Times New Roman" panose="02020603050405020304" pitchFamily="18" charset="0"/>
              </a:rPr>
              <a:t>  </a:t>
            </a:r>
            <a:endParaRPr lang="ar-IQ" sz="2800" dirty="0" smtClean="0">
              <a:latin typeface="Times New Roman" panose="02020603050405020304" pitchFamily="18" charset="0"/>
              <a:cs typeface="Times New Roman" panose="02020603050405020304" pitchFamily="18" charset="0"/>
            </a:endParaRPr>
          </a:p>
          <a:p>
            <a:pPr marL="0" indent="0" algn="just" rtl="1">
              <a:buNone/>
            </a:pPr>
            <a:endParaRPr lang="en-US" sz="2800" dirty="0">
              <a:latin typeface="Times New Roman" panose="02020603050405020304" pitchFamily="18" charset="0"/>
              <a:cs typeface="Times New Roman" panose="02020603050405020304" pitchFamily="18" charset="0"/>
            </a:endParaRPr>
          </a:p>
          <a:p>
            <a:pPr marL="0" indent="0" algn="just" rtl="1">
              <a:buNone/>
            </a:pPr>
            <a:endParaRPr lang="ar-IQ" sz="2800" dirty="0">
              <a:latin typeface="Times New Roman" panose="02020603050405020304" pitchFamily="18" charset="0"/>
              <a:cs typeface="Times New Roman" panose="02020603050405020304" pitchFamily="18" charset="0"/>
            </a:endParaRPr>
          </a:p>
          <a:p>
            <a:pPr algn="just" rt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958218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par>
                                <p:cTn id="21" presetID="26" presetClass="entr" presetSubtype="0" fill="hold" grpId="0"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80">
                                          <p:stCondLst>
                                            <p:cond delay="0"/>
                                          </p:stCondLst>
                                        </p:cTn>
                                        <p:tgtEl>
                                          <p:spTgt spid="3">
                                            <p:txEl>
                                              <p:pRg st="1" end="1"/>
                                            </p:txEl>
                                          </p:spTgt>
                                        </p:tgtEl>
                                      </p:cBhvr>
                                    </p:animEffect>
                                    <p:anim calcmode="lin" valueType="num">
                                      <p:cBhvr>
                                        <p:cTn id="24"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1" end="1"/>
                                            </p:txEl>
                                          </p:spTgt>
                                        </p:tgtEl>
                                      </p:cBhvr>
                                      <p:to x="100000" y="60000"/>
                                    </p:animScale>
                                    <p:animScale>
                                      <p:cBhvr>
                                        <p:cTn id="30" dur="166" decel="50000">
                                          <p:stCondLst>
                                            <p:cond delay="676"/>
                                          </p:stCondLst>
                                        </p:cTn>
                                        <p:tgtEl>
                                          <p:spTgt spid="3">
                                            <p:txEl>
                                              <p:pRg st="1" end="1"/>
                                            </p:txEl>
                                          </p:spTgt>
                                        </p:tgtEl>
                                      </p:cBhvr>
                                      <p:to x="100000" y="100000"/>
                                    </p:animScale>
                                    <p:animScale>
                                      <p:cBhvr>
                                        <p:cTn id="31" dur="26">
                                          <p:stCondLst>
                                            <p:cond delay="1312"/>
                                          </p:stCondLst>
                                        </p:cTn>
                                        <p:tgtEl>
                                          <p:spTgt spid="3">
                                            <p:txEl>
                                              <p:pRg st="1" end="1"/>
                                            </p:txEl>
                                          </p:spTgt>
                                        </p:tgtEl>
                                      </p:cBhvr>
                                      <p:to x="100000" y="80000"/>
                                    </p:animScale>
                                    <p:animScale>
                                      <p:cBhvr>
                                        <p:cTn id="32" dur="166" decel="50000">
                                          <p:stCondLst>
                                            <p:cond delay="1338"/>
                                          </p:stCondLst>
                                        </p:cTn>
                                        <p:tgtEl>
                                          <p:spTgt spid="3">
                                            <p:txEl>
                                              <p:pRg st="1" end="1"/>
                                            </p:txEl>
                                          </p:spTgt>
                                        </p:tgtEl>
                                      </p:cBhvr>
                                      <p:to x="100000" y="100000"/>
                                    </p:animScale>
                                    <p:animScale>
                                      <p:cBhvr>
                                        <p:cTn id="33" dur="26">
                                          <p:stCondLst>
                                            <p:cond delay="1642"/>
                                          </p:stCondLst>
                                        </p:cTn>
                                        <p:tgtEl>
                                          <p:spTgt spid="3">
                                            <p:txEl>
                                              <p:pRg st="1" end="1"/>
                                            </p:txEl>
                                          </p:spTgt>
                                        </p:tgtEl>
                                      </p:cBhvr>
                                      <p:to x="100000" y="90000"/>
                                    </p:animScale>
                                    <p:animScale>
                                      <p:cBhvr>
                                        <p:cTn id="34" dur="166" decel="50000">
                                          <p:stCondLst>
                                            <p:cond delay="1668"/>
                                          </p:stCondLst>
                                        </p:cTn>
                                        <p:tgtEl>
                                          <p:spTgt spid="3">
                                            <p:txEl>
                                              <p:pRg st="1" end="1"/>
                                            </p:txEl>
                                          </p:spTgt>
                                        </p:tgtEl>
                                      </p:cBhvr>
                                      <p:to x="100000" y="100000"/>
                                    </p:animScale>
                                    <p:animScale>
                                      <p:cBhvr>
                                        <p:cTn id="35" dur="26">
                                          <p:stCondLst>
                                            <p:cond delay="1808"/>
                                          </p:stCondLst>
                                        </p:cTn>
                                        <p:tgtEl>
                                          <p:spTgt spid="3">
                                            <p:txEl>
                                              <p:pRg st="1" end="1"/>
                                            </p:txEl>
                                          </p:spTgt>
                                        </p:tgtEl>
                                      </p:cBhvr>
                                      <p:to x="100000" y="95000"/>
                                    </p:animScale>
                                    <p:animScale>
                                      <p:cBhvr>
                                        <p:cTn id="36" dur="166" decel="50000">
                                          <p:stCondLst>
                                            <p:cond delay="1834"/>
                                          </p:stCondLst>
                                        </p:cTn>
                                        <p:tgtEl>
                                          <p:spTgt spid="3">
                                            <p:txEl>
                                              <p:pRg st="1" end="1"/>
                                            </p:txEl>
                                          </p:spTgt>
                                        </p:tgtEl>
                                      </p:cBhvr>
                                      <p:to x="100000" y="100000"/>
                                    </p:animScale>
                                  </p:childTnLst>
                                </p:cTn>
                              </p:par>
                              <p:par>
                                <p:cTn id="37" presetID="26" presetClass="entr" presetSubtype="0" fill="hold" grpId="0" nodeType="with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wipe(down)">
                                      <p:cBhvr>
                                        <p:cTn id="39" dur="580">
                                          <p:stCondLst>
                                            <p:cond delay="0"/>
                                          </p:stCondLst>
                                        </p:cTn>
                                        <p:tgtEl>
                                          <p:spTgt spid="3">
                                            <p:txEl>
                                              <p:pRg st="2" end="2"/>
                                            </p:txEl>
                                          </p:spTgt>
                                        </p:tgtEl>
                                      </p:cBhvr>
                                    </p:animEffect>
                                    <p:anim calcmode="lin" valueType="num">
                                      <p:cBhvr>
                                        <p:cTn id="40"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2" end="2"/>
                                            </p:txEl>
                                          </p:spTgt>
                                        </p:tgtEl>
                                      </p:cBhvr>
                                      <p:to x="100000" y="60000"/>
                                    </p:animScale>
                                    <p:animScale>
                                      <p:cBhvr>
                                        <p:cTn id="46" dur="166" decel="50000">
                                          <p:stCondLst>
                                            <p:cond delay="676"/>
                                          </p:stCondLst>
                                        </p:cTn>
                                        <p:tgtEl>
                                          <p:spTgt spid="3">
                                            <p:txEl>
                                              <p:pRg st="2" end="2"/>
                                            </p:txEl>
                                          </p:spTgt>
                                        </p:tgtEl>
                                      </p:cBhvr>
                                      <p:to x="100000" y="100000"/>
                                    </p:animScale>
                                    <p:animScale>
                                      <p:cBhvr>
                                        <p:cTn id="47" dur="26">
                                          <p:stCondLst>
                                            <p:cond delay="1312"/>
                                          </p:stCondLst>
                                        </p:cTn>
                                        <p:tgtEl>
                                          <p:spTgt spid="3">
                                            <p:txEl>
                                              <p:pRg st="2" end="2"/>
                                            </p:txEl>
                                          </p:spTgt>
                                        </p:tgtEl>
                                      </p:cBhvr>
                                      <p:to x="100000" y="80000"/>
                                    </p:animScale>
                                    <p:animScale>
                                      <p:cBhvr>
                                        <p:cTn id="48" dur="166" decel="50000">
                                          <p:stCondLst>
                                            <p:cond delay="1338"/>
                                          </p:stCondLst>
                                        </p:cTn>
                                        <p:tgtEl>
                                          <p:spTgt spid="3">
                                            <p:txEl>
                                              <p:pRg st="2" end="2"/>
                                            </p:txEl>
                                          </p:spTgt>
                                        </p:tgtEl>
                                      </p:cBhvr>
                                      <p:to x="100000" y="100000"/>
                                    </p:animScale>
                                    <p:animScale>
                                      <p:cBhvr>
                                        <p:cTn id="49" dur="26">
                                          <p:stCondLst>
                                            <p:cond delay="1642"/>
                                          </p:stCondLst>
                                        </p:cTn>
                                        <p:tgtEl>
                                          <p:spTgt spid="3">
                                            <p:txEl>
                                              <p:pRg st="2" end="2"/>
                                            </p:txEl>
                                          </p:spTgt>
                                        </p:tgtEl>
                                      </p:cBhvr>
                                      <p:to x="100000" y="90000"/>
                                    </p:animScale>
                                    <p:animScale>
                                      <p:cBhvr>
                                        <p:cTn id="50" dur="166" decel="50000">
                                          <p:stCondLst>
                                            <p:cond delay="1668"/>
                                          </p:stCondLst>
                                        </p:cTn>
                                        <p:tgtEl>
                                          <p:spTgt spid="3">
                                            <p:txEl>
                                              <p:pRg st="2" end="2"/>
                                            </p:txEl>
                                          </p:spTgt>
                                        </p:tgtEl>
                                      </p:cBhvr>
                                      <p:to x="100000" y="100000"/>
                                    </p:animScale>
                                    <p:animScale>
                                      <p:cBhvr>
                                        <p:cTn id="51" dur="26">
                                          <p:stCondLst>
                                            <p:cond delay="1808"/>
                                          </p:stCondLst>
                                        </p:cTn>
                                        <p:tgtEl>
                                          <p:spTgt spid="3">
                                            <p:txEl>
                                              <p:pRg st="2" end="2"/>
                                            </p:txEl>
                                          </p:spTgt>
                                        </p:tgtEl>
                                      </p:cBhvr>
                                      <p:to x="100000" y="95000"/>
                                    </p:animScale>
                                    <p:animScale>
                                      <p:cBhvr>
                                        <p:cTn id="52"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0040" y="110402"/>
            <a:ext cx="8911687" cy="742353"/>
          </a:xfrm>
        </p:spPr>
        <p:txBody>
          <a:bodyPr/>
          <a:lstStyle/>
          <a:p>
            <a:pPr algn="ctr"/>
            <a:r>
              <a:rPr lang="ar-IQ" b="1" dirty="0" smtClean="0">
                <a:solidFill>
                  <a:srgbClr val="C00000"/>
                </a:solidFill>
                <a:latin typeface="Times New Roman" panose="02020603050405020304" pitchFamily="18" charset="0"/>
                <a:cs typeface="Times New Roman" panose="02020603050405020304" pitchFamily="18" charset="0"/>
              </a:rPr>
              <a:t>مواصفات </a:t>
            </a:r>
            <a:r>
              <a:rPr lang="ar-IQ" b="1" dirty="0">
                <a:solidFill>
                  <a:srgbClr val="C00000"/>
                </a:solidFill>
                <a:latin typeface="Times New Roman" panose="02020603050405020304" pitchFamily="18" charset="0"/>
                <a:cs typeface="Times New Roman" panose="02020603050405020304" pitchFamily="18" charset="0"/>
              </a:rPr>
              <a:t>نظام المقررات</a:t>
            </a:r>
            <a:endParaRPr lang="en-US"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93160" y="852755"/>
            <a:ext cx="11476233" cy="5363110"/>
          </a:xfrm>
        </p:spPr>
        <p:txBody>
          <a:bodyPr>
            <a:noAutofit/>
          </a:bodyPr>
          <a:lstStyle/>
          <a:p>
            <a:pPr algn="just" rtl="1">
              <a:buFont typeface="Wingdings" panose="05000000000000000000" pitchFamily="2" charset="2"/>
              <a:buChar char="ü"/>
            </a:pPr>
            <a:r>
              <a:rPr lang="ar-SA" sz="2800" dirty="0" smtClean="0">
                <a:latin typeface="Times New Roman" panose="02020603050405020304" pitchFamily="18" charset="0"/>
                <a:cs typeface="Times New Roman" panose="02020603050405020304" pitchFamily="18" charset="0"/>
              </a:rPr>
              <a:t>يسهم </a:t>
            </a:r>
            <a:r>
              <a:rPr lang="ar-SA" sz="2800" dirty="0">
                <a:latin typeface="Times New Roman" panose="02020603050405020304" pitchFamily="18" charset="0"/>
                <a:cs typeface="Times New Roman" panose="02020603050405020304" pitchFamily="18" charset="0"/>
              </a:rPr>
              <a:t>نظام المقررات في اختزال زمن انجاز مفردات المنهج الدراسي، ما يسمح للطالب الحصول على قدر أكبر من المواد الدراسية العلمية الأساسية والمواد الدراسية </a:t>
            </a:r>
            <a:r>
              <a:rPr lang="ar-SA" sz="2800" dirty="0" smtClean="0">
                <a:latin typeface="Times New Roman" panose="02020603050405020304" pitchFamily="18" charset="0"/>
                <a:cs typeface="Times New Roman" panose="02020603050405020304" pitchFamily="18" charset="0"/>
              </a:rPr>
              <a:t>الساندة</a:t>
            </a:r>
            <a:r>
              <a:rPr lang="ar-IQ" sz="2800" dirty="0" smtClean="0">
                <a:latin typeface="Times New Roman" panose="02020603050405020304" pitchFamily="18" charset="0"/>
                <a:cs typeface="Times New Roman" panose="02020603050405020304" pitchFamily="18" charset="0"/>
              </a:rPr>
              <a:t> والتخرج في فتره اقل من السقف الزمني المحدد</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endParaRPr lang="ar-IQ" sz="2800" dirty="0" smtClean="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SA" sz="2800" dirty="0">
                <a:latin typeface="Times New Roman" panose="02020603050405020304" pitchFamily="18" charset="0"/>
                <a:cs typeface="Times New Roman" panose="02020603050405020304" pitchFamily="18" charset="0"/>
              </a:rPr>
              <a:t>يعتمد النظام آلية التسجيل لكل فصل دراسي ما يساعد في التأكد من عدد الطلبة ومستوياتهم ضمن كل مجموعة دراسية</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just" rtl="1">
              <a:buNone/>
            </a:pPr>
            <a:endParaRPr lang="ar-IQ"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IQ"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اعتماده على قاعدة الأسبقية وتوزيع المقررات الدراسية على فصول السنة بما يضمن انسيابية ترصين المواد ووضع تسلسل علمي منطقي للطالب يمكّنه من اجتياز المقررات الدراسية بكفاءة، ما يتيح له إمكانية اختيار بعض المواد المتداخلة بشرط توفر الأسبقية لها.</a:t>
            </a:r>
            <a:endParaRPr lang="en-US" sz="2800" dirty="0">
              <a:latin typeface="Times New Roman" panose="02020603050405020304" pitchFamily="18" charset="0"/>
              <a:cs typeface="Times New Roman" panose="02020603050405020304" pitchFamily="18" charset="0"/>
            </a:endParaRPr>
          </a:p>
          <a:p>
            <a:pPr marL="0" indent="0" algn="just" rtl="1">
              <a:buNone/>
            </a:pPr>
            <a:endParaRPr lang="en-US" sz="2800" dirty="0">
              <a:latin typeface="Times New Roman" panose="02020603050405020304" pitchFamily="18" charset="0"/>
              <a:cs typeface="Times New Roman" panose="02020603050405020304" pitchFamily="18" charset="0"/>
            </a:endParaRPr>
          </a:p>
          <a:p>
            <a:pPr marL="0" indent="0" algn="just" rtl="1">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543006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5249" y="243966"/>
            <a:ext cx="8911687" cy="639611"/>
          </a:xfrm>
        </p:spPr>
        <p:txBody>
          <a:bodyPr>
            <a:noAutofit/>
          </a:bodyPr>
          <a:lstStyle/>
          <a:p>
            <a:pPr algn="ctr"/>
            <a:r>
              <a:rPr lang="ar-IQ" b="1" u="sng" dirty="0">
                <a:solidFill>
                  <a:srgbClr val="C00000"/>
                </a:solidFill>
                <a:latin typeface="Times New Roman" panose="02020603050405020304" pitchFamily="18" charset="0"/>
                <a:cs typeface="Times New Roman" panose="02020603050405020304" pitchFamily="18" charset="0"/>
              </a:rPr>
              <a:t>مواصفات نظام المقررات</a:t>
            </a:r>
            <a:endParaRPr lang="en-US"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883578" y="986319"/>
            <a:ext cx="10621034" cy="5476126"/>
          </a:xfrm>
        </p:spPr>
        <p:txBody>
          <a:bodyPr>
            <a:normAutofit/>
          </a:bodyPr>
          <a:lstStyle/>
          <a:p>
            <a:pPr algn="just" rtl="1">
              <a:buFont typeface="Wingdings" panose="05000000000000000000" pitchFamily="2" charset="2"/>
              <a:buChar char="ü"/>
            </a:pPr>
            <a:r>
              <a:rPr lang="ar-SA" sz="2800" dirty="0" smtClean="0">
                <a:latin typeface="Times New Roman" panose="02020603050405020304" pitchFamily="18" charset="0"/>
                <a:cs typeface="Times New Roman" panose="02020603050405020304" pitchFamily="18" charset="0"/>
              </a:rPr>
              <a:t> </a:t>
            </a:r>
            <a:r>
              <a:rPr lang="ar-SA" sz="2800" dirty="0">
                <a:latin typeface="Times New Roman" panose="02020603050405020304" pitchFamily="18" charset="0"/>
                <a:cs typeface="Times New Roman" panose="02020603050405020304" pitchFamily="18" charset="0"/>
              </a:rPr>
              <a:t>لا يتطلب نظام المقررات منح المساعدات للطلبة من أجل تغيير حالتهم الدراسية من راسب إلى مكمل ومن مكمل إلى ناجح .. وهذا الأسلوب الذي اعتادت عليه الجامعات العراقية، شجع كثيراً على تكوين مجاميع من الطلبة الذين يتظاهرون سنوياً تحت مسميات ( محاولات ) و ( تغيير الحالة ) و ( امنحونا الفرصة للنجاح </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just" rtl="1">
              <a:buNone/>
            </a:pPr>
            <a:endParaRPr lang="ar-IQ" sz="2800" dirty="0">
              <a:latin typeface="Times New Roman" panose="02020603050405020304" pitchFamily="18" charset="0"/>
              <a:cs typeface="Times New Roman" panose="02020603050405020304" pitchFamily="18" charset="0"/>
            </a:endParaRPr>
          </a:p>
          <a:p>
            <a:pPr marL="0" indent="0" algn="just" rtl="1">
              <a:buNone/>
            </a:pPr>
            <a:endParaRPr lang="en-US" sz="2800" dirty="0">
              <a:latin typeface="Times New Roman" panose="02020603050405020304" pitchFamily="18" charset="0"/>
              <a:cs typeface="Times New Roman" panose="02020603050405020304" pitchFamily="18" charset="0"/>
            </a:endParaRPr>
          </a:p>
          <a:p>
            <a:pPr algn="just" rtl="1">
              <a:buFont typeface="Wingdings" panose="05000000000000000000" pitchFamily="2" charset="2"/>
              <a:buChar char="ü"/>
            </a:pPr>
            <a:r>
              <a:rPr lang="ar-IQ" sz="2800" dirty="0" smtClean="0">
                <a:latin typeface="Times New Roman" panose="02020603050405020304" pitchFamily="18" charset="0"/>
                <a:cs typeface="Times New Roman" panose="02020603050405020304" pitchFamily="18" charset="0"/>
              </a:rPr>
              <a:t>ا</a:t>
            </a:r>
            <a:r>
              <a:rPr lang="ar-SA" sz="2800" dirty="0" smtClean="0">
                <a:latin typeface="Times New Roman" panose="02020603050405020304" pitchFamily="18" charset="0"/>
                <a:cs typeface="Times New Roman" panose="02020603050405020304" pitchFamily="18" charset="0"/>
              </a:rPr>
              <a:t>ن </a:t>
            </a:r>
            <a:r>
              <a:rPr lang="ar-SA" sz="2800" dirty="0">
                <a:latin typeface="Times New Roman" panose="02020603050405020304" pitchFamily="18" charset="0"/>
                <a:cs typeface="Times New Roman" panose="02020603050405020304" pitchFamily="18" charset="0"/>
              </a:rPr>
              <a:t>وجود حرية للطالب في اختيار بعض المواد التي يرغب في دراستها، يساهم في تنمية قدراته على اتخاذ القرارات، ما يجعله أكثر التزاماً بقواعد ومبادئ النظام وأكثر توجهاً نحو تجاوز تحديات المقرر الدراسي الذي اختاره بنفسه .. وتلك هي مرحلة من مراحل الإعداد النفسي والتربوي استعداداً للمستقبل</a:t>
            </a:r>
            <a:r>
              <a:rPr lang="ar-SA" sz="2800" dirty="0" smtClean="0">
                <a:latin typeface="Times New Roman" panose="02020603050405020304" pitchFamily="18" charset="0"/>
                <a:cs typeface="Times New Roman" panose="02020603050405020304" pitchFamily="18" charset="0"/>
              </a:rPr>
              <a:t>.</a:t>
            </a:r>
            <a:endParaRPr lang="ar-IQ" sz="2800" dirty="0">
              <a:latin typeface="Times New Roman" panose="02020603050405020304" pitchFamily="18" charset="0"/>
              <a:cs typeface="Times New Roman" panose="02020603050405020304" pitchFamily="18" charset="0"/>
            </a:endParaRPr>
          </a:p>
          <a:p>
            <a:pPr marL="0" indent="0" algn="just" rtl="1">
              <a:buNone/>
            </a:pP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2350515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315885"/>
            <a:ext cx="8911687" cy="701256"/>
          </a:xfrm>
        </p:spPr>
        <p:txBody>
          <a:bodyPr>
            <a:noAutofit/>
          </a:bodyPr>
          <a:lstStyle/>
          <a:p>
            <a:pPr algn="ctr"/>
            <a:r>
              <a:rPr lang="ar-IQ" sz="4800" dirty="0" smtClean="0">
                <a:solidFill>
                  <a:srgbClr val="C00000"/>
                </a:solidFill>
                <a:latin typeface="Times New Roman" panose="02020603050405020304" pitchFamily="18" charset="0"/>
                <a:cs typeface="Times New Roman" panose="02020603050405020304" pitchFamily="18" charset="0"/>
              </a:rPr>
              <a:t>الخاتمه</a:t>
            </a:r>
            <a:endParaRPr lang="en-US" sz="4800" dirty="0">
              <a:solidFill>
                <a:srgbClr val="C0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54805" y="1150706"/>
            <a:ext cx="11270750" cy="5455577"/>
          </a:xfrm>
        </p:spPr>
        <p:txBody>
          <a:bodyPr>
            <a:noAutofit/>
          </a:bodyPr>
          <a:lstStyle/>
          <a:p>
            <a:pPr marL="0" indent="0" algn="r" rtl="1">
              <a:buNone/>
            </a:pPr>
            <a:r>
              <a:rPr lang="ar-SA" sz="2800" b="1" dirty="0">
                <a:latin typeface="Times New Roman" panose="02020603050405020304" pitchFamily="18" charset="0"/>
                <a:cs typeface="Times New Roman" panose="02020603050405020304" pitchFamily="18" charset="0"/>
              </a:rPr>
              <a:t>ختاماً، فإن الانتقال من النظام الدراسي السنوي إلى نظام المقررات يتطلب عدداً من </a:t>
            </a:r>
            <a:r>
              <a:rPr lang="ar-SA" sz="2800" b="1" dirty="0" smtClean="0">
                <a:latin typeface="Times New Roman" panose="02020603050405020304" pitchFamily="18" charset="0"/>
                <a:cs typeface="Times New Roman" panose="02020603050405020304" pitchFamily="18" charset="0"/>
              </a:rPr>
              <a:t>الإجراءات </a:t>
            </a:r>
            <a:r>
              <a:rPr lang="ar-SA" sz="2800" b="1" dirty="0">
                <a:latin typeface="Times New Roman" panose="02020603050405020304" pitchFamily="18" charset="0"/>
                <a:cs typeface="Times New Roman" panose="02020603050405020304" pitchFamily="18" charset="0"/>
              </a:rPr>
              <a:t>الاستباقية، التي يستوجب اتخاذها، لضمان التهيؤ إلى تطبيق النظام، ومن أبرزها</a:t>
            </a:r>
            <a:r>
              <a:rPr lang="ar-SA" sz="2800" b="1" dirty="0" smtClean="0">
                <a:latin typeface="Times New Roman" panose="02020603050405020304" pitchFamily="18" charset="0"/>
                <a:cs typeface="Times New Roman" panose="02020603050405020304" pitchFamily="18" charset="0"/>
              </a:rPr>
              <a:t>:</a:t>
            </a:r>
            <a:endParaRPr lang="ar-IQ" sz="2800" b="1" dirty="0" smtClean="0">
              <a:latin typeface="Times New Roman" panose="02020603050405020304" pitchFamily="18" charset="0"/>
              <a:cs typeface="Times New Roman" panose="02020603050405020304" pitchFamily="18" charset="0"/>
            </a:endParaRPr>
          </a:p>
          <a:p>
            <a:pPr algn="r" rtl="1"/>
            <a:r>
              <a:rPr lang="ar-SA" sz="2800" dirty="0" smtClean="0">
                <a:latin typeface="Times New Roman" panose="02020603050405020304" pitchFamily="18" charset="0"/>
                <a:cs typeface="Times New Roman" panose="02020603050405020304" pitchFamily="18" charset="0"/>
              </a:rPr>
              <a:t>استثمار </a:t>
            </a:r>
            <a:r>
              <a:rPr lang="ar-SA" sz="2800" dirty="0">
                <a:latin typeface="Times New Roman" panose="02020603050405020304" pitchFamily="18" charset="0"/>
                <a:cs typeface="Times New Roman" panose="02020603050405020304" pitchFamily="18" charset="0"/>
              </a:rPr>
              <a:t>الطاقات المتاحة من التدريسيين في الاختصاصات المختلفة وتبادل المنافع لتغطية الاحتياجات للمواد الدراسية في كل تخصص</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r" rtl="1">
              <a:buNone/>
            </a:pP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اعداد جداول اسبوعية مرنة لاستغلال القاعات الدراسية المتاحة والمكتبات </a:t>
            </a:r>
            <a:r>
              <a:rPr lang="ar-SA" sz="2800" dirty="0" smtClean="0">
                <a:latin typeface="Times New Roman" panose="02020603050405020304" pitchFamily="18" charset="0"/>
                <a:cs typeface="Times New Roman" panose="02020603050405020304" pitchFamily="18" charset="0"/>
              </a:rPr>
              <a:t>.</a:t>
            </a:r>
            <a:endParaRPr lang="ar-IQ" sz="2800" dirty="0" smtClean="0">
              <a:latin typeface="Times New Roman" panose="02020603050405020304" pitchFamily="18" charset="0"/>
              <a:cs typeface="Times New Roman" panose="02020603050405020304" pitchFamily="18" charset="0"/>
            </a:endParaRPr>
          </a:p>
          <a:p>
            <a:pPr marL="0" indent="0" algn="r" rtl="1">
              <a:buNone/>
            </a:pPr>
            <a:endParaRPr lang="en-US" sz="2800" dirty="0">
              <a:latin typeface="Times New Roman" panose="02020603050405020304" pitchFamily="18" charset="0"/>
              <a:cs typeface="Times New Roman" panose="02020603050405020304" pitchFamily="18" charset="0"/>
            </a:endParaRPr>
          </a:p>
          <a:p>
            <a:pPr algn="r" rtl="1"/>
            <a:r>
              <a:rPr lang="ar-SA" sz="2800" dirty="0">
                <a:latin typeface="Times New Roman" panose="02020603050405020304" pitchFamily="18" charset="0"/>
                <a:cs typeface="Times New Roman" panose="02020603050405020304" pitchFamily="18" charset="0"/>
              </a:rPr>
              <a:t>يكون من الضروري تدعيم استعدادات التدريسيين وقدراتهم على فهم نظام المقررات ومتطلباته وذلك للإشراف على الطلبة المسجلين ومساعدتهم، حيث سيتم تحديد مشرفين للطلبة من بين أعضاء الهيئة التدريسية لمساعدتهم في تحديد أهداف الدراسة واختيار المواد التي يسجلون عليها </a:t>
            </a:r>
            <a:r>
              <a:rPr lang="ar-SA" sz="2800" dirty="0" smtClean="0">
                <a:latin typeface="Times New Roman" panose="02020603050405020304" pitchFamily="18" charset="0"/>
                <a:cs typeface="Times New Roman" panose="02020603050405020304" pitchFamily="18" charset="0"/>
              </a:rPr>
              <a:t>والحلول </a:t>
            </a:r>
            <a:r>
              <a:rPr lang="ar-SA" sz="2800" dirty="0">
                <a:latin typeface="Times New Roman" panose="02020603050405020304" pitchFamily="18" charset="0"/>
                <a:cs typeface="Times New Roman" panose="02020603050405020304" pitchFamily="18" charset="0"/>
              </a:rPr>
              <a:t>المناسبة لما يواجهونه من مشاكل خلال مرحلة تطبيق النظام.</a:t>
            </a:r>
            <a:endParaRPr lang="en-US" sz="2800" dirty="0">
              <a:latin typeface="Times New Roman" panose="02020603050405020304" pitchFamily="18" charset="0"/>
              <a:cs typeface="Times New Roman" panose="02020603050405020304" pitchFamily="18" charset="0"/>
            </a:endParaRPr>
          </a:p>
          <a:p>
            <a:pPr algn="r" rtl="1"/>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38929279"/>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p:cTn id="28"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204</TotalTime>
  <Words>733</Words>
  <Application>Microsoft Office PowerPoint</Application>
  <PresentationFormat>Widescreen</PresentationFormat>
  <Paragraphs>44</Paragraphs>
  <Slides>10</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Century Gothic</vt:lpstr>
      <vt:lpstr>Tahoma</vt:lpstr>
      <vt:lpstr>Times New Roman</vt:lpstr>
      <vt:lpstr>Wingdings</vt:lpstr>
      <vt:lpstr>Wingdings 3</vt:lpstr>
      <vt:lpstr>Wisp</vt:lpstr>
      <vt:lpstr>محاضرة عن  " نظام المقررات " المحاضر : م. صبا عبد الواحد كلية علوم الحاسوب وتكنولوجيا المعلومات  قسم علوم الحاسوب</vt:lpstr>
      <vt:lpstr>    اهداف             و مواصفات                و مميزات نظام المقررات</vt:lpstr>
      <vt:lpstr>اهداف النظام  </vt:lpstr>
      <vt:lpstr>مميزات نظام المقررات</vt:lpstr>
      <vt:lpstr>مواصفات نظام المقررات</vt:lpstr>
      <vt:lpstr>مواصفات نظام المقررات</vt:lpstr>
      <vt:lpstr>مواصفات نظام المقررات</vt:lpstr>
      <vt:lpstr>مواصفات نظام المقررات</vt:lpstr>
      <vt:lpstr>الخاتمه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نظام المقررات</dc:title>
  <dc:creator>Saba</dc:creator>
  <cp:lastModifiedBy>Saba</cp:lastModifiedBy>
  <cp:revision>18</cp:revision>
  <dcterms:created xsi:type="dcterms:W3CDTF">2019-04-14T17:52:44Z</dcterms:created>
  <dcterms:modified xsi:type="dcterms:W3CDTF">2019-04-14T21:17:15Z</dcterms:modified>
</cp:coreProperties>
</file>